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70" r:id="rId2"/>
    <p:sldId id="256" r:id="rId3"/>
    <p:sldId id="271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23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71B04-641C-41DC-80BE-AEFF6E9554A8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810DD-F5E5-437D-88CF-09E9BA870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26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A989A8-81DE-4AF2-B446-B6AD22733320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9D233E-763A-4B20-82E3-E495651C36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054012" cy="990600"/>
          </a:xfrm>
          <a:effectLst>
            <a:reflection blurRad="6350" stA="50000" endA="300" endPos="5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5400" b="1" u="sng" dirty="0">
                <a:solidFill>
                  <a:schemeClr val="tx1"/>
                </a:solidFill>
                <a:latin typeface="Adobe Caslon Pro Bold" pitchFamily="18" charset="0"/>
              </a:rPr>
              <a:t>KESDA</a:t>
            </a:r>
            <a:endParaRPr lang="en-US" sz="5400" dirty="0">
              <a:solidFill>
                <a:schemeClr val="tx1"/>
              </a:solidFill>
              <a:latin typeface="Adobe Caslon Pro Bold" pitchFamily="18" charset="0"/>
            </a:endParaRPr>
          </a:p>
        </p:txBody>
      </p:sp>
      <p:pic>
        <p:nvPicPr>
          <p:cNvPr id="7" name="Picture 2" descr="C:\Users\Frank3\Desktop\pich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19200"/>
            <a:ext cx="2952556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295400" y="4191000"/>
            <a:ext cx="6400800" cy="2133600"/>
          </a:xfrm>
          <a:prstGeom prst="rect">
            <a:avLst/>
          </a:prstGeom>
          <a:ln>
            <a:noFill/>
          </a:ln>
          <a:scene3d>
            <a:camera prst="perspectiveFront"/>
            <a:lightRig rig="threePt" dir="t"/>
          </a:scene3d>
        </p:spPr>
        <p:txBody>
          <a:bodyPr vert="horz">
            <a:normAutofit fontScale="92500" lnSpcReduction="10000"/>
            <a:scene3d>
              <a:camera prst="perspectiveRelaxed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36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PART II :</a:t>
            </a:r>
          </a:p>
          <a:p>
            <a:pPr marL="109728" indent="0" algn="ctr">
              <a:buNone/>
            </a:pPr>
            <a:r>
              <a:rPr lang="en-US" sz="36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CORE BUSINES SKILLS TRAINING.</a:t>
            </a:r>
          </a:p>
          <a:p>
            <a:pPr marL="109728" indent="0" algn="ctr">
              <a:buNone/>
            </a:pPr>
            <a:r>
              <a:rPr lang="en-US" sz="38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(CBST)</a:t>
            </a:r>
            <a:endParaRPr lang="en-US" sz="38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531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909"/>
    </mc:Choice>
    <mc:Fallback xmlns="">
      <p:transition advTm="490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>
                <a:latin typeface="+mj-lt"/>
              </a:rPr>
              <a:t>This module covers an overall financial management system such as:-</a:t>
            </a:r>
          </a:p>
          <a:p>
            <a:pPr indent="-342900"/>
            <a:r>
              <a:rPr lang="en-US" sz="2300" dirty="0" smtClean="0">
                <a:latin typeface="+mj-lt"/>
              </a:rPr>
              <a:t>record keeping.</a:t>
            </a:r>
            <a:endParaRPr lang="en-US" sz="2300" dirty="0">
              <a:latin typeface="+mj-lt"/>
            </a:endParaRPr>
          </a:p>
          <a:p>
            <a:pPr indent="-342900"/>
            <a:r>
              <a:rPr lang="en-US" sz="2300" dirty="0" smtClean="0">
                <a:latin typeface="+mj-lt"/>
              </a:rPr>
              <a:t>basic accounts.</a:t>
            </a:r>
          </a:p>
          <a:p>
            <a:pPr indent="-342900"/>
            <a:r>
              <a:rPr lang="en-US" sz="2300" dirty="0" smtClean="0">
                <a:latin typeface="+mj-lt"/>
              </a:rPr>
              <a:t>sources of funds.</a:t>
            </a:r>
          </a:p>
          <a:p>
            <a:pPr indent="-342900"/>
            <a:r>
              <a:rPr lang="en-US" sz="2300" dirty="0" smtClean="0">
                <a:latin typeface="+mj-lt"/>
              </a:rPr>
              <a:t>cost management.</a:t>
            </a:r>
          </a:p>
          <a:p>
            <a:pPr indent="-342900"/>
            <a:r>
              <a:rPr lang="en-US" sz="2300" dirty="0" smtClean="0">
                <a:latin typeface="+mj-lt"/>
              </a:rPr>
              <a:t>Budgeting.</a:t>
            </a:r>
          </a:p>
          <a:p>
            <a:pPr indent="-342900"/>
            <a:r>
              <a:rPr lang="en-US" sz="2300" dirty="0" smtClean="0">
                <a:latin typeface="+mj-lt"/>
              </a:rPr>
              <a:t>financial planning.</a:t>
            </a:r>
          </a:p>
          <a:p>
            <a:pPr indent="-342900"/>
            <a:r>
              <a:rPr lang="en-US" sz="2300" dirty="0" smtClean="0">
                <a:latin typeface="+mj-lt"/>
              </a:rPr>
              <a:t>personal finances.</a:t>
            </a:r>
          </a:p>
          <a:p>
            <a:pPr indent="-342900"/>
            <a:r>
              <a:rPr lang="en-US" sz="2300" dirty="0" smtClean="0">
                <a:latin typeface="+mj-lt"/>
              </a:rPr>
              <a:t>financial statutory obligations and reporting.</a:t>
            </a:r>
            <a:endParaRPr lang="en-US" sz="23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000" u="sng" dirty="0" smtClean="0">
                <a:solidFill>
                  <a:schemeClr val="tx1"/>
                </a:solidFill>
              </a:rPr>
              <a:t>6:FINANCIAL MANAGEMENT.</a:t>
            </a:r>
            <a:endParaRPr lang="en-US" sz="3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250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8"/>
    </mc:Choice>
    <mc:Fallback xmlns="">
      <p:transition spd="slow" advTm="512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6629400" cy="38100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600" dirty="0" smtClean="0"/>
              <a:t>In a broad spectrum this module covers work  ethics and etiquette. Thus professionalism, personal grooming, appearance  and dressing code plus time management and basic food hygiene.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6781800" cy="1039427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500" u="sng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500" u="sng" dirty="0" smtClean="0">
                <a:solidFill>
                  <a:schemeClr val="tx1"/>
                </a:solidFill>
              </a:rPr>
              <a:t>Module7: </a:t>
            </a:r>
            <a:r>
              <a:rPr lang="en-US" sz="2500" u="sng" dirty="0">
                <a:solidFill>
                  <a:schemeClr val="tx1"/>
                </a:solidFill>
              </a:rPr>
              <a:t>Business etiquette </a:t>
            </a:r>
            <a:r>
              <a:rPr lang="en-US" sz="2500" u="sng" dirty="0" smtClean="0">
                <a:solidFill>
                  <a:schemeClr val="tx1"/>
                </a:solidFill>
              </a:rPr>
              <a:t>and food hygiene.</a:t>
            </a:r>
            <a:br>
              <a:rPr lang="en-US" sz="2500" u="sng" dirty="0" smtClean="0">
                <a:solidFill>
                  <a:schemeClr val="tx1"/>
                </a:solidFill>
              </a:rPr>
            </a:br>
            <a:endParaRPr lang="en-US" sz="25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0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87"/>
    </mc:Choice>
    <mc:Fallback xmlns="">
      <p:transition spd="slow" advTm="498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This module is designed to provide trainees with basic computer skills essential in doing business.</a:t>
            </a:r>
          </a:p>
          <a:p>
            <a:r>
              <a:rPr lang="en-US" sz="2800" dirty="0" smtClean="0"/>
              <a:t>It covers software application and their use in everyday lives as well as in business.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u="sng" dirty="0" smtClean="0">
                <a:solidFill>
                  <a:schemeClr val="tx1"/>
                </a:solidFill>
              </a:rPr>
              <a:t>8.Basic computer literacy.</a:t>
            </a:r>
            <a:endParaRPr lang="en-US" sz="32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70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87"/>
    </mc:Choice>
    <mc:Fallback xmlns="">
      <p:transition spd="slow" advTm="6087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 smtClean="0"/>
              <a:t>The training is designed to run in two parts</a:t>
            </a:r>
          </a:p>
          <a:p>
            <a:r>
              <a:rPr lang="en-US" sz="2800" dirty="0" smtClean="0"/>
              <a:t>Part 1: Theory - this includes  lectures, </a:t>
            </a:r>
            <a:r>
              <a:rPr lang="en-US" sz="2800" dirty="0"/>
              <a:t>case studies and guest </a:t>
            </a:r>
            <a:r>
              <a:rPr lang="en-US" sz="2800" dirty="0" smtClean="0"/>
              <a:t>speakers etc.</a:t>
            </a:r>
          </a:p>
          <a:p>
            <a:r>
              <a:rPr lang="en-GB" sz="2800" dirty="0" smtClean="0"/>
              <a:t>Part 2. Practical- this is real work experience face to face with the customers and includes participants evaluation and assessment. 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u="sng" dirty="0" smtClean="0">
                <a:solidFill>
                  <a:schemeClr val="tx1"/>
                </a:solidFill>
              </a:rPr>
              <a:t>TRAINING METHODOLOGY.</a:t>
            </a:r>
            <a:endParaRPr lang="en-US" sz="32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3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47"/>
    </mc:Choice>
    <mc:Fallback xmlns="">
      <p:transition spd="slow" advTm="4947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81328"/>
            <a:ext cx="7848600" cy="4538471"/>
          </a:xfr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perspectiveRelaxed"/>
            <a:lightRig rig="threePt" dir="t"/>
          </a:scene3d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sz="3600" dirty="0"/>
          </a:p>
          <a:p>
            <a:pPr marL="109728" indent="0" algn="ctr">
              <a:buNone/>
            </a:pPr>
            <a:r>
              <a:rPr lang="en-US" sz="7200" b="1" u="sng" dirty="0" smtClean="0">
                <a:solidFill>
                  <a:schemeClr val="bg2">
                    <a:lumMod val="75000"/>
                  </a:schemeClr>
                </a:solidFill>
                <a:latin typeface="Adobe Garamond Pro Bold" pitchFamily="18" charset="0"/>
              </a:rPr>
              <a:t>KESDA</a:t>
            </a:r>
          </a:p>
          <a:p>
            <a:pPr marL="109728" indent="0" algn="ctr">
              <a:buNone/>
            </a:pPr>
            <a:endParaRPr lang="en-US" sz="3600" b="1" u="sng" dirty="0">
              <a:latin typeface="Adobe Garamond Pro Bold" pitchFamily="18" charset="0"/>
            </a:endParaRPr>
          </a:p>
          <a:p>
            <a:pPr marL="109728" indent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Economically empowering the youth.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reflection blurRad="6350" stA="50000" endA="300" endPos="5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600" b="1" u="sng" dirty="0" smtClean="0">
                <a:solidFill>
                  <a:schemeClr val="tx1"/>
                </a:solidFill>
                <a:latin typeface="Adobe Garamond Pro Bold" pitchFamily="18" charset="0"/>
              </a:rPr>
              <a:t>THANK YOU!</a:t>
            </a:r>
            <a:endParaRPr lang="en-US" sz="6600" b="1" u="sng" dirty="0">
              <a:solidFill>
                <a:schemeClr val="tx1"/>
              </a:solidFill>
              <a:latin typeface="Adobe Garamond Pro Bold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681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3"/>
    </mc:Choice>
    <mc:Fallback xmlns="">
      <p:transition spd="slow" advTm="64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04800" y="228600"/>
            <a:ext cx="8534400" cy="144780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  <a:scene3d>
            <a:camera prst="obliqueBottom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24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 </a:t>
            </a:r>
            <a:r>
              <a:rPr 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VITAMIX JUICE  BUSINESS 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MODEL.</a:t>
            </a: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</a:br>
            <a:endParaRPr lang="en-US" sz="3200" b="1" u="sng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endParaRPr lang="en-US" sz="2400" b="1" u="sng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Frank3\Desktop\vitamix\vitamix Nairobi show.jpg 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790" y="1735550"/>
            <a:ext cx="3640410" cy="344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84"/>
    </mc:Choice>
    <mc:Fallback xmlns="">
      <p:transition spd="slow" advTm="448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Communication.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Entrepreneurship and good business practices.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Human resource practice and management.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Marketing.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Customer care.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Financial management.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Business etiquette and practice.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Basic computer literacy.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Basic food hygiene.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0"/>
            <a:ext cx="7391400" cy="11430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bliqueBottom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sz="4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Fundamental Training Scopes</a:t>
            </a:r>
            <a:endParaRPr lang="en-US" sz="40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endParaRPr lang="en-US" sz="3200" b="1" u="sng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106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59491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300" dirty="0" smtClean="0"/>
              <a:t>The VITAMIX  juicing business training provides entrepreneurial training to Kenyan youth who are out of school and have obtained a minimum grade of C- and above.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300" dirty="0" smtClean="0"/>
              <a:t>In addition they are currently not working and would like to acquire business skills through our private partnerships.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300" dirty="0" smtClean="0"/>
              <a:t>The Core </a:t>
            </a:r>
            <a:r>
              <a:rPr lang="en-US" sz="2300" dirty="0"/>
              <a:t>Business skills training (CBST) address key entrepreneurial and business acumen skills and comprises of  </a:t>
            </a:r>
            <a:r>
              <a:rPr lang="en-US" sz="2300" dirty="0" smtClean="0"/>
              <a:t>9 modules.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0668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BRIEF 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INTRODUCTION.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595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66"/>
    </mc:Choice>
    <mc:Fallback xmlns="">
      <p:transition spd="slow" advTm="4366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US" sz="2400" dirty="0" smtClean="0"/>
              <a:t>The </a:t>
            </a:r>
            <a:r>
              <a:rPr lang="en-US" sz="2400" b="1" u="sng" dirty="0" smtClean="0"/>
              <a:t>main objective</a:t>
            </a:r>
            <a:r>
              <a:rPr lang="en-US" sz="2400" dirty="0" smtClean="0"/>
              <a:t> of this module is to enable candidates to effectively communicate well at all levels, acknowledging  the importance and role business communication plays in daily business transacting.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sz="2400" dirty="0" smtClean="0"/>
              <a:t>It is structured in a way that key business skills and language competences are addressed.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u="sng" dirty="0" smtClean="0">
                <a:solidFill>
                  <a:schemeClr val="tx1"/>
                </a:solidFill>
              </a:rPr>
              <a:t>1: COMMUNICATION</a:t>
            </a:r>
            <a:r>
              <a:rPr lang="en-US" u="sng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07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44"/>
    </mc:Choice>
    <mc:Fallback xmlns="">
      <p:transition spd="slow" advTm="5044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Good business practices are key to entrepreneurship success.</a:t>
            </a:r>
          </a:p>
          <a:p>
            <a:r>
              <a:rPr lang="en-US" dirty="0" smtClean="0"/>
              <a:t>This module is designed to develop the basis of key concepts appreciated in business  enterprising.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It demonstrates and puts emphasis of business documentation systems such as purchasing and supplies, delivery, storage and procurement procedures.</a:t>
            </a:r>
          </a:p>
          <a:p>
            <a:r>
              <a:rPr lang="en-US" dirty="0" smtClean="0"/>
              <a:t>It  examines business statutory requirements as well as business  ethics.</a:t>
            </a:r>
          </a:p>
          <a:p>
            <a:r>
              <a:rPr lang="en-US" dirty="0" smtClean="0"/>
              <a:t> It looks at the wider scope of networking and responsibilities 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u="sng" dirty="0" smtClean="0">
                <a:solidFill>
                  <a:schemeClr val="tx1"/>
                </a:solidFill>
              </a:rPr>
              <a:t>2:ENTERPRENUERSHIP AND GOOD BUSINESS PRACTICES.</a:t>
            </a:r>
            <a:endParaRPr lang="en-US" sz="28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1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41"/>
    </mc:Choice>
    <mc:Fallback xmlns="">
      <p:transition spd="slow" advTm="484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93837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This unit assists the trainee to identify individualistic attribution for self management and reflection.</a:t>
            </a:r>
          </a:p>
          <a:p>
            <a:r>
              <a:rPr lang="en-US" sz="2400" dirty="0" smtClean="0"/>
              <a:t>It equips the trainee with management skills to manage and work with others as a team or in a work group.</a:t>
            </a:r>
          </a:p>
          <a:p>
            <a:r>
              <a:rPr lang="en-US" sz="2400" dirty="0" smtClean="0"/>
              <a:t>Helps trainee manage staff resourcefully and effectively.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u="sng" dirty="0" smtClean="0">
                <a:solidFill>
                  <a:schemeClr val="tx1"/>
                </a:solidFill>
              </a:rPr>
              <a:t>3:HUMAN RESOURCE PRACTICE AND MANAGEMENT.</a:t>
            </a:r>
            <a:endParaRPr lang="en-US" sz="28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29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87"/>
    </mc:Choice>
    <mc:Fallback xmlns="">
      <p:transition spd="slow" advTm="518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This module covers marketing dynamics and concepts.</a:t>
            </a:r>
          </a:p>
          <a:p>
            <a:r>
              <a:rPr lang="en-US" sz="2400" dirty="0" smtClean="0"/>
              <a:t>It provides necessary skills to adapt and undertake in marketing strategies.</a:t>
            </a:r>
          </a:p>
          <a:p>
            <a:r>
              <a:rPr lang="en-US" sz="2400" dirty="0" smtClean="0"/>
              <a:t>It outlines the importance of marketing  and market niche identification.</a:t>
            </a:r>
          </a:p>
          <a:p>
            <a:r>
              <a:rPr lang="en-GB" sz="2400" dirty="0" smtClean="0"/>
              <a:t>It provides the trainee with skills to successfully undertake market research. 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000" u="sng" dirty="0" smtClean="0">
                <a:solidFill>
                  <a:schemeClr val="tx1"/>
                </a:solidFill>
              </a:rPr>
              <a:t>4: MARKETING.</a:t>
            </a:r>
            <a:endParaRPr lang="en-US" sz="3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18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5"/>
    </mc:Choice>
    <mc:Fallback xmlns="">
      <p:transition spd="slow" advTm="500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2300" dirty="0"/>
              <a:t>Provide participants with essential skills </a:t>
            </a:r>
            <a:r>
              <a:rPr lang="en-US" sz="2300" dirty="0" smtClean="0"/>
              <a:t>to meet customers needs.</a:t>
            </a:r>
          </a:p>
          <a:p>
            <a:pPr lvl="0"/>
            <a:r>
              <a:rPr lang="en-US" sz="2300" dirty="0" smtClean="0"/>
              <a:t>Learn skills to build a mutual relationship with their customers and appreciate their uniqueness.</a:t>
            </a:r>
          </a:p>
          <a:p>
            <a:pPr lvl="0"/>
            <a:r>
              <a:rPr lang="en-US" sz="2300" dirty="0" smtClean="0"/>
              <a:t>To offer and maintain service delivery of acceptable standards.</a:t>
            </a:r>
          </a:p>
          <a:p>
            <a:pPr lvl="0"/>
            <a:r>
              <a:rPr lang="en-US" sz="2300" dirty="0" smtClean="0"/>
              <a:t>Learn to manage customer over the time.</a:t>
            </a:r>
          </a:p>
          <a:p>
            <a:pPr lvl="0"/>
            <a:r>
              <a:rPr lang="en-US" sz="2300" dirty="0" smtClean="0"/>
              <a:t>Learn how to retain and keep new customers.</a:t>
            </a:r>
          </a:p>
          <a:p>
            <a:pPr lvl="0"/>
            <a:r>
              <a:rPr lang="en-US" sz="2300" dirty="0" smtClean="0"/>
              <a:t>Learn to offer continuous improved service. </a:t>
            </a:r>
          </a:p>
          <a:p>
            <a:pPr lvl="0"/>
            <a:r>
              <a:rPr lang="en-US" sz="2300" dirty="0" smtClean="0"/>
              <a:t>Handle customer complaints effectively.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000" u="sng" dirty="0" smtClean="0">
                <a:solidFill>
                  <a:schemeClr val="tx1"/>
                </a:solidFill>
              </a:rPr>
              <a:t>5:CUSTOMER CARE. </a:t>
            </a:r>
            <a:endParaRPr lang="en-US" sz="3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81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24"/>
    </mc:Choice>
    <mc:Fallback xmlns="">
      <p:transition spd="slow" advTm="5224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1555</TotalTime>
  <Words>584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KESDA</vt:lpstr>
      <vt:lpstr>PowerPoint Presentation</vt:lpstr>
      <vt:lpstr>PowerPoint Presentation</vt:lpstr>
      <vt:lpstr>BRIEF INTRODUCTION. </vt:lpstr>
      <vt:lpstr>1: COMMUNICATION.</vt:lpstr>
      <vt:lpstr>2:ENTERPRENUERSHIP AND GOOD BUSINESS PRACTICES.</vt:lpstr>
      <vt:lpstr>3:HUMAN RESOURCE PRACTICE AND MANAGEMENT.</vt:lpstr>
      <vt:lpstr>4: MARKETING.</vt:lpstr>
      <vt:lpstr>5:CUSTOMER CARE. </vt:lpstr>
      <vt:lpstr>6:FINANCIAL MANAGEMENT.</vt:lpstr>
      <vt:lpstr> Module7: Business etiquette and food hygiene. </vt:lpstr>
      <vt:lpstr>8.Basic computer literacy.</vt:lpstr>
      <vt:lpstr>TRAINING METHODOLOGY.</vt:lpstr>
      <vt:lpstr>THANK YOU!</vt:lpstr>
    </vt:vector>
  </TitlesOfParts>
  <Company>Ministry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KENYA YOUTH EMPOWERMENT PROJECT(KYEP)TRAINING. CORE BUSINES SKILLS TRAINING(CBST)</dc:title>
  <dc:creator>vicky</dc:creator>
  <cp:lastModifiedBy>Frank3</cp:lastModifiedBy>
  <cp:revision>104</cp:revision>
  <cp:lastPrinted>2013-11-05T12:38:17Z</cp:lastPrinted>
  <dcterms:created xsi:type="dcterms:W3CDTF">2013-10-08T11:39:21Z</dcterms:created>
  <dcterms:modified xsi:type="dcterms:W3CDTF">2013-11-27T12:35:44Z</dcterms:modified>
</cp:coreProperties>
</file>